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4" r:id="rId2"/>
    <p:sldId id="294" r:id="rId3"/>
    <p:sldId id="295" r:id="rId4"/>
    <p:sldId id="264" r:id="rId5"/>
    <p:sldId id="296" r:id="rId6"/>
    <p:sldId id="300" r:id="rId7"/>
    <p:sldId id="299" r:id="rId8"/>
    <p:sldId id="298" r:id="rId9"/>
    <p:sldId id="297" r:id="rId10"/>
    <p:sldId id="275" r:id="rId11"/>
    <p:sldId id="289" r:id="rId12"/>
    <p:sldId id="290" r:id="rId13"/>
    <p:sldId id="302" r:id="rId14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166CF"/>
    <a:srgbClr val="2D5EC1"/>
    <a:srgbClr val="FFD624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>
      <p:cViewPr varScale="1">
        <p:scale>
          <a:sx n="73" d="100"/>
          <a:sy n="73" d="100"/>
        </p:scale>
        <p:origin x="12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6" y="90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6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6" y="9428164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6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714876"/>
            <a:ext cx="533589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6" y="9428164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08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1B393D-93AB-45C3-A89E-0B2EE1CB7F2C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44538"/>
            <a:ext cx="4962525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Level(s) has two handfuls of indicators, in six different areas:</a:t>
            </a:r>
          </a:p>
          <a:p>
            <a:pPr>
              <a:defRPr/>
            </a:pPr>
            <a:endParaRPr lang="en-US" altLang="en-US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The first three are linked to use of resources over the full life cycle: energy, water and materials (including construction and demolition waste)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The remaining three are linked to the quality and the value of the building: health and comfort, resilience to climate change and life cycle costing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dirty="0" smtClean="0"/>
              <a:t>The last three were added after a strong message from stakeholders that they were necessary to give a complete picture of the building, and to make the tool interesting for the mainstream market.</a:t>
            </a:r>
          </a:p>
        </p:txBody>
      </p:sp>
    </p:spTree>
    <p:extLst>
      <p:ext uri="{BB962C8B-B14F-4D97-AF65-F5344CB8AC3E}">
        <p14:creationId xmlns:p14="http://schemas.microsoft.com/office/powerpoint/2010/main" val="2305273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GHG emissions in GtCO2e associated with materials production </a:t>
            </a:r>
            <a:r>
              <a:rPr lang="en-US" dirty="0" smtClean="0"/>
              <a:t>by </a:t>
            </a:r>
            <a:r>
              <a:rPr lang="en-US" dirty="0"/>
              <a:t>the first use of materials in subsequent production processes or final </a:t>
            </a:r>
            <a:r>
              <a:rPr lang="en-US" dirty="0" smtClean="0"/>
              <a:t>consumption.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production of materials is a significant source of GHG emissions and this is increasing; in 1995: 5 GtCO2e (15% of total global emissions), and in 2015; 11 GtCO2e (23%).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Materials produced for construction are the most important, with 5 GtCO2e.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more than the direct CO2 emissions from fuel combustion in buildings, which are 3 GtCO2e.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 efficiency strategies, although effective, have been systematically overlooked in climate policies.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report discusses how building codes could include embodied carbon for new construction.  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585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479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058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24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467784" y="1591733"/>
            <a:ext cx="8229600" cy="704851"/>
          </a:xfrm>
        </p:spPr>
        <p:txBody>
          <a:bodyPr/>
          <a:lstStyle/>
          <a:p>
            <a:pPr marL="358766" indent="-358766">
              <a:defRPr/>
            </a:pPr>
            <a:endParaRPr lang="en-US" altLang="en-US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457200" y="2565401"/>
            <a:ext cx="8229600" cy="2724151"/>
          </a:xfrm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n-US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97936" y="5416549"/>
            <a:ext cx="9241936" cy="70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928" indent="-22854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006" indent="-22854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083" indent="-22854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5162" indent="-22854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GB" altLang="en-US" sz="3200" b="0" i="0" kern="0" dirty="0" smtClean="0"/>
              <a:t>Taking life cycle from</a:t>
            </a:r>
            <a:r>
              <a:rPr lang="en-GB" altLang="en-US" sz="3200" b="0" i="0" kern="0" dirty="0" smtClean="0"/>
              <a:t> niche to new normal</a:t>
            </a:r>
          </a:p>
          <a:p>
            <a:pPr>
              <a:buClr>
                <a:srgbClr val="FFFFFF"/>
              </a:buClr>
              <a:defRPr/>
            </a:pPr>
            <a:r>
              <a:rPr lang="en-GB" altLang="en-US" b="0" i="0" kern="0" dirty="0" smtClean="0"/>
              <a:t>Josefina </a:t>
            </a:r>
            <a:r>
              <a:rPr lang="en-GB" altLang="en-US" b="0" i="0" kern="0" dirty="0"/>
              <a:t>Lindblom </a:t>
            </a:r>
          </a:p>
        </p:txBody>
      </p:sp>
      <p:pic>
        <p:nvPicPr>
          <p:cNvPr id="809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17" y="857251"/>
            <a:ext cx="9158817" cy="417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9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79383"/>
            <a:ext cx="8229600" cy="702469"/>
          </a:xfrm>
        </p:spPr>
        <p:txBody>
          <a:bodyPr/>
          <a:lstStyle/>
          <a:p>
            <a:r>
              <a:rPr lang="en-GB" sz="2700" dirty="0" smtClean="0"/>
              <a:t>        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6D2E28F-81DF-499B-99D5-48B8A40C8DA4}"/>
              </a:ext>
            </a:extLst>
          </p:cNvPr>
          <p:cNvSpPr txBox="1">
            <a:spLocks/>
          </p:cNvSpPr>
          <p:nvPr/>
        </p:nvSpPr>
        <p:spPr>
          <a:xfrm>
            <a:off x="287016" y="1600843"/>
            <a:ext cx="8856984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100" indent="0" defTabSz="685800" fontAlgn="auto">
              <a:spcBef>
                <a:spcPts val="750"/>
              </a:spcBef>
              <a:buClr>
                <a:srgbClr val="000000"/>
              </a:buClr>
              <a:buNone/>
              <a:defRPr/>
            </a:pPr>
            <a:endParaRPr lang="en-US" sz="1800" b="1" kern="0" dirty="0">
              <a:solidFill>
                <a:srgbClr val="000000"/>
              </a:solidFill>
              <a:latin typeface="Arial"/>
              <a:ea typeface="Roboto" pitchFamily="2" charset="0"/>
            </a:endParaRPr>
          </a:p>
          <a:p>
            <a:pPr fontAlgn="auto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rPr>
              <a:t>Link circular economy and </a:t>
            </a:r>
            <a:r>
              <a:rPr lang="en-US" sz="1800" dirty="0" smtClean="0">
                <a:solidFill>
                  <a:srgbClr val="0F5494"/>
                </a:solidFill>
                <a:latin typeface="+mn-lt"/>
                <a:ea typeface="+mn-ea"/>
                <a:cs typeface="+mn-cs"/>
              </a:rPr>
              <a:t>a carbon </a:t>
            </a:r>
            <a:r>
              <a: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rPr>
              <a:t>neutral </a:t>
            </a:r>
            <a:r>
              <a:rPr lang="en-US" sz="1800" dirty="0" smtClean="0">
                <a:solidFill>
                  <a:srgbClr val="0F5494"/>
                </a:solidFill>
                <a:latin typeface="+mn-lt"/>
                <a:ea typeface="+mn-ea"/>
                <a:cs typeface="+mn-cs"/>
              </a:rPr>
              <a:t>Europe</a:t>
            </a:r>
            <a:endParaRPr lang="en-GB" sz="1800" dirty="0">
              <a:solidFill>
                <a:srgbClr val="0F5494"/>
              </a:solidFill>
              <a:latin typeface="+mn-lt"/>
              <a:ea typeface="+mn-ea"/>
              <a:cs typeface="+mn-cs"/>
            </a:endParaRPr>
          </a:p>
          <a:p>
            <a:pPr marL="342900" indent="-304800" defTabSz="685800" fontAlgn="auto">
              <a:lnSpc>
                <a:spcPct val="150000"/>
              </a:lnSpc>
              <a:spcBef>
                <a:spcPts val="750"/>
              </a:spcBef>
              <a:buClr>
                <a:srgbClr val="000000"/>
              </a:buClr>
              <a:defRPr/>
            </a:pPr>
            <a:r>
              <a:rPr lang="en-US" sz="1800" dirty="0" smtClean="0">
                <a:solidFill>
                  <a:srgbClr val="0F5494"/>
                </a:solidFill>
                <a:latin typeface="+mn-lt"/>
                <a:ea typeface="+mn-ea"/>
                <a:cs typeface="+mn-cs"/>
              </a:rPr>
              <a:t> Integrate </a:t>
            </a:r>
            <a:r>
              <a: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rPr>
              <a:t>life cycle thinking into building codes and procurement</a:t>
            </a:r>
          </a:p>
          <a:p>
            <a:pPr fontAlgn="auto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rPr>
              <a:t>Comparable life cycle data, enabling learning and benchmarking</a:t>
            </a:r>
          </a:p>
          <a:p>
            <a:pPr fontAlgn="auto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rPr>
              <a:t>Support normal building projects to consider life </a:t>
            </a:r>
            <a:r>
              <a:rPr lang="en-US" sz="1800" dirty="0" smtClean="0">
                <a:solidFill>
                  <a:srgbClr val="0F5494"/>
                </a:solidFill>
                <a:latin typeface="+mn-lt"/>
                <a:ea typeface="+mn-ea"/>
                <a:cs typeface="+mn-cs"/>
              </a:rPr>
              <a:t>cycle</a:t>
            </a:r>
          </a:p>
          <a:p>
            <a:pPr fontAlgn="auto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1800" dirty="0" smtClean="0">
                <a:solidFill>
                  <a:srgbClr val="0F5494"/>
                </a:solidFill>
                <a:latin typeface="+mn-lt"/>
                <a:ea typeface="+mn-ea"/>
                <a:cs typeface="+mn-cs"/>
              </a:rPr>
              <a:t>Certification schemes assuring their work reflects European policy</a:t>
            </a:r>
            <a:endParaRPr lang="en-US" sz="1800" dirty="0">
              <a:solidFill>
                <a:srgbClr val="0F5494"/>
              </a:solidFill>
              <a:latin typeface="+mn-lt"/>
              <a:ea typeface="+mn-ea"/>
              <a:cs typeface="+mn-cs"/>
            </a:endParaRPr>
          </a:p>
          <a:p>
            <a:pPr fontAlgn="auto">
              <a:lnSpc>
                <a:spcPct val="150000"/>
              </a:lnSpc>
              <a:buClr>
                <a:srgbClr val="000000"/>
              </a:buClr>
            </a:pPr>
            <a:r>
              <a: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rPr>
              <a:t>European sustainability “yardstick”</a:t>
            </a:r>
            <a:r>
              <a:rPr lang="en-GB" sz="1800" dirty="0">
                <a:solidFill>
                  <a:srgbClr val="0F5494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rPr>
              <a:t>investors, </a:t>
            </a:r>
            <a:r>
              <a:rPr lang="en-US" sz="1800" dirty="0" err="1">
                <a:solidFill>
                  <a:srgbClr val="0F5494"/>
                </a:solidFill>
                <a:latin typeface="+mn-lt"/>
                <a:ea typeface="+mn-ea"/>
                <a:cs typeface="+mn-cs"/>
              </a:rPr>
              <a:t>valuers</a:t>
            </a:r>
            <a:r>
              <a: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800" dirty="0" smtClean="0">
                <a:solidFill>
                  <a:srgbClr val="0F5494"/>
                </a:solidFill>
                <a:latin typeface="+mn-lt"/>
                <a:ea typeface="+mn-ea"/>
                <a:cs typeface="+mn-cs"/>
              </a:rPr>
              <a:t>companies</a:t>
            </a:r>
            <a:endParaRPr lang="en-GB" sz="1800" dirty="0">
              <a:solidFill>
                <a:srgbClr val="0F5494"/>
              </a:solidFill>
              <a:latin typeface="+mn-lt"/>
              <a:ea typeface="+mn-ea"/>
              <a:cs typeface="+mn-cs"/>
            </a:endParaRPr>
          </a:p>
          <a:p>
            <a:pPr marL="38100" indent="0" defTabSz="685800" fontAlgn="auto">
              <a:spcBef>
                <a:spcPts val="750"/>
              </a:spcBef>
              <a:buClr>
                <a:srgbClr val="000000"/>
              </a:buClr>
              <a:buNone/>
              <a:defRPr/>
            </a:pPr>
            <a:endParaRPr lang="en-US" sz="1800" kern="0" dirty="0">
              <a:solidFill>
                <a:srgbClr val="000000"/>
              </a:solidFill>
              <a:latin typeface="Arial"/>
              <a:ea typeface="Roboto" pitchFamily="2" charset="0"/>
            </a:endParaRPr>
          </a:p>
          <a:p>
            <a:pPr marL="38100" indent="0" defTabSz="685800" fontAlgn="auto">
              <a:spcBef>
                <a:spcPts val="750"/>
              </a:spcBef>
              <a:buClr>
                <a:srgbClr val="000000"/>
              </a:buClr>
              <a:buNone/>
              <a:defRPr/>
            </a:pPr>
            <a:endParaRPr lang="en-GB" sz="2100" kern="0" dirty="0">
              <a:solidFill>
                <a:srgbClr val="000000"/>
              </a:solidFill>
            </a:endParaRPr>
          </a:p>
          <a:p>
            <a:pPr marL="342900" indent="-304800" defTabSz="685800" fontAlgn="auto">
              <a:spcBef>
                <a:spcPts val="750"/>
              </a:spcBef>
              <a:buClr>
                <a:srgbClr val="000000"/>
              </a:buClr>
              <a:defRPr/>
            </a:pPr>
            <a:endParaRPr lang="en-GB" sz="2100" kern="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584808"/>
            <a:ext cx="3260119" cy="8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the investor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i="0" dirty="0"/>
              <a:t>Indoor environment </a:t>
            </a:r>
            <a:r>
              <a:rPr lang="en-GB" i="0" dirty="0" smtClean="0"/>
              <a:t>quality, now and future </a:t>
            </a:r>
          </a:p>
          <a:p>
            <a:pPr lvl="0"/>
            <a:r>
              <a:rPr lang="en-GB" i="0" dirty="0" smtClean="0"/>
              <a:t>Adaptability/flexibility/service </a:t>
            </a:r>
            <a:r>
              <a:rPr lang="en-GB" i="0" dirty="0"/>
              <a:t>life</a:t>
            </a:r>
          </a:p>
          <a:p>
            <a:r>
              <a:rPr lang="en-GB" i="0" dirty="0"/>
              <a:t>Energy and water consumption</a:t>
            </a:r>
          </a:p>
          <a:p>
            <a:pPr lvl="0"/>
            <a:r>
              <a:rPr lang="en-GB" i="0" dirty="0" smtClean="0"/>
              <a:t>Life </a:t>
            </a:r>
            <a:r>
              <a:rPr lang="en-GB" i="0" dirty="0"/>
              <a:t>cycle cost/future maintenance cost</a:t>
            </a:r>
          </a:p>
          <a:p>
            <a:pPr lvl="0"/>
            <a:r>
              <a:rPr lang="en-GB" i="0" dirty="0"/>
              <a:t>Embodied carbon </a:t>
            </a:r>
            <a:r>
              <a:rPr lang="en-GB" i="0" dirty="0" smtClean="0"/>
              <a:t>(….. </a:t>
            </a:r>
            <a:r>
              <a:rPr lang="en-GB" i="0" dirty="0"/>
              <a:t>future legislation)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9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5517232"/>
            <a:ext cx="6151397" cy="493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95" y="620688"/>
            <a:ext cx="8212024" cy="597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0041"/>
            <a:ext cx="9071342" cy="680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65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http://myasterisk.ru/wp-content/uploads/2014/07/services_energetika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4294"/>
            <a:ext cx="26860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http://www.restaurant2.com.au/wp-content/uploads/2014/09/hero3_558641244_statewa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900" y="1052736"/>
            <a:ext cx="28686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8" descr="http://www.mariajosearceo.com/wp-content/uploads/2014/08/Canary-Wharf-1b-copy-1024x7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55" y="980728"/>
            <a:ext cx="2398713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r="11162" b="7716"/>
          <a:stretch>
            <a:fillRect/>
          </a:stretch>
        </p:blipFill>
        <p:spPr bwMode="auto">
          <a:xfrm>
            <a:off x="323850" y="3473299"/>
            <a:ext cx="263683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mage result for climate chan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"/>
          <a:stretch>
            <a:fillRect/>
          </a:stretch>
        </p:blipFill>
        <p:spPr bwMode="auto">
          <a:xfrm>
            <a:off x="3217097" y="3496261"/>
            <a:ext cx="2963863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8"/>
          <a:stretch>
            <a:fillRect/>
          </a:stretch>
        </p:blipFill>
        <p:spPr bwMode="auto">
          <a:xfrm>
            <a:off x="6431755" y="3449638"/>
            <a:ext cx="255587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Box 11"/>
          <p:cNvSpPr txBox="1">
            <a:spLocks noChangeArrowheads="1"/>
          </p:cNvSpPr>
          <p:nvPr/>
        </p:nvSpPr>
        <p:spPr bwMode="auto">
          <a:xfrm>
            <a:off x="323850" y="6065199"/>
            <a:ext cx="3095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000" dirty="0">
                <a:solidFill>
                  <a:srgbClr val="3166CF"/>
                </a:solidFill>
              </a:rPr>
              <a:t>Images courtesy of Judit Kimpian, ACE</a:t>
            </a:r>
          </a:p>
        </p:txBody>
      </p:sp>
    </p:spTree>
    <p:extLst>
      <p:ext uri="{BB962C8B-B14F-4D97-AF65-F5344CB8AC3E}">
        <p14:creationId xmlns:p14="http://schemas.microsoft.com/office/powerpoint/2010/main" val="6345098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784" y="980017"/>
            <a:ext cx="8229600" cy="937683"/>
          </a:xfrm>
        </p:spPr>
        <p:txBody>
          <a:bodyPr/>
          <a:lstStyle/>
          <a:p>
            <a:pPr marL="358766" indent="-358766">
              <a:defRPr/>
            </a:pPr>
            <a:endParaRPr lang="en-GB"/>
          </a:p>
        </p:txBody>
      </p:sp>
      <p:pic>
        <p:nvPicPr>
          <p:cNvPr id="819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034" y="740834"/>
            <a:ext cx="8818033" cy="53996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1" y="304801"/>
            <a:ext cx="2015067" cy="55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4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9366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860032" cy="6869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438" y="1988840"/>
            <a:ext cx="394825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6" y="4869160"/>
            <a:ext cx="9130074" cy="936625"/>
          </a:xfrm>
        </p:spPr>
        <p:txBody>
          <a:bodyPr/>
          <a:lstStyle/>
          <a:p>
            <a:endParaRPr lang="en-GB" sz="2000" b="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1772816"/>
            <a:ext cx="9157927" cy="3870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818503"/>
            <a:ext cx="17240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315" y="263736"/>
            <a:ext cx="4576871" cy="640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420888"/>
            <a:ext cx="7713690" cy="217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2" y="1412777"/>
            <a:ext cx="8412387" cy="1608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63" y="3167924"/>
            <a:ext cx="6444551" cy="177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03" y="188640"/>
            <a:ext cx="9063116" cy="617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833</TotalTime>
  <Words>328</Words>
  <Application>Microsoft Office PowerPoint</Application>
  <PresentationFormat>On-screen Show (4:3)</PresentationFormat>
  <Paragraphs>39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Roboto</vt:lpstr>
      <vt:lpstr>Symbol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</vt:lpstr>
      <vt:lpstr>For the investor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PINAULT Margot (ENER)</dc:creator>
  <cp:lastModifiedBy>LINDBLOM Josefina (ENV)</cp:lastModifiedBy>
  <cp:revision>44</cp:revision>
  <cp:lastPrinted>2020-01-23T15:27:43Z</cp:lastPrinted>
  <dcterms:created xsi:type="dcterms:W3CDTF">2019-11-25T09:58:38Z</dcterms:created>
  <dcterms:modified xsi:type="dcterms:W3CDTF">2020-04-22T14:50:52Z</dcterms:modified>
</cp:coreProperties>
</file>